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57" r:id="rId4"/>
    <p:sldId id="260" r:id="rId5"/>
    <p:sldId id="275" r:id="rId6"/>
    <p:sldId id="265" r:id="rId7"/>
    <p:sldId id="272" r:id="rId8"/>
    <p:sldId id="266" r:id="rId9"/>
    <p:sldId id="268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990033"/>
    <a:srgbClr val="0000FF"/>
    <a:srgbClr val="FFFF00"/>
    <a:srgbClr val="FF0000"/>
    <a:srgbClr val="0066FF"/>
    <a:srgbClr val="FF33CC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31" autoAdjust="0"/>
    <p:restoredTop sz="94670" autoAdjust="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90F13-19A5-49EF-974D-F025F19ADF05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FE020-01FB-4C2F-94B0-F225AA3D7550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698F4-A0F1-4B6B-ABD5-0981A497540F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69A58-42E3-4529-A307-2DB8E673C7CA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34580-3F06-485A-8E92-7A097A5789D3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40757-789B-4FEC-BBAE-D0AAA83ED7F9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DBD34-46D3-4135-84AB-EB23EB837736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0E8AC-CE61-404A-8C99-F22D206FCD8D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26518-E194-4224-95E0-C6E535764292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C45D4-1956-46F0-9760-30078CFFE87E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1AA05-EFBB-495D-801A-FB66B9A824CD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r-Latn-C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r-Latn-CS" smtClean="0"/>
              <a:t>Click to edit Master text styles</a:t>
            </a:r>
          </a:p>
          <a:p>
            <a:pPr lvl="1"/>
            <a:r>
              <a:rPr lang="sr-Latn-CS" smtClean="0"/>
              <a:t>Second level</a:t>
            </a:r>
          </a:p>
          <a:p>
            <a:pPr lvl="2"/>
            <a:r>
              <a:rPr lang="sr-Latn-CS" smtClean="0"/>
              <a:t>Third level</a:t>
            </a:r>
          </a:p>
          <a:p>
            <a:pPr lvl="3"/>
            <a:r>
              <a:rPr lang="sr-Latn-CS" smtClean="0"/>
              <a:t>Fourth level</a:t>
            </a:r>
          </a:p>
          <a:p>
            <a:pPr lvl="4"/>
            <a:r>
              <a:rPr lang="sr-Latn-C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686E757-E1B2-4E73-8A13-4D20CB46F331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609600"/>
            <a:ext cx="8839200" cy="762000"/>
          </a:xfrm>
        </p:spPr>
        <p:txBody>
          <a:bodyPr/>
          <a:lstStyle/>
          <a:p>
            <a:pPr>
              <a:defRPr/>
            </a:pPr>
            <a:r>
              <a:rPr lang="sr-Cyrl-CS" sz="3000" b="1" dirty="0" smtClean="0">
                <a:solidFill>
                  <a:srgbClr val="FF0000"/>
                </a:solidFill>
              </a:rPr>
              <a:t>Камп судија и контролора</a:t>
            </a:r>
          </a:p>
          <a:p>
            <a:pPr>
              <a:defRPr/>
            </a:pPr>
            <a:r>
              <a:rPr lang="sr-Cyrl-CS" b="1" dirty="0" smtClean="0">
                <a:solidFill>
                  <a:srgbClr val="FF0000"/>
                </a:solidFill>
              </a:rPr>
              <a:t>201</a:t>
            </a:r>
            <a:r>
              <a:rPr lang="sr-Latn-CS" b="1" dirty="0" smtClean="0">
                <a:solidFill>
                  <a:srgbClr val="FF0000"/>
                </a:solidFill>
              </a:rPr>
              <a:t>2</a:t>
            </a:r>
            <a:r>
              <a:rPr lang="sr-Cyrl-CS" b="1" dirty="0" smtClean="0">
                <a:solidFill>
                  <a:srgbClr val="FF0000"/>
                </a:solidFill>
              </a:rPr>
              <a:t>. Крагујевац</a:t>
            </a:r>
            <a:endParaRPr lang="sr-Latn-CS" dirty="0" smtClean="0">
              <a:solidFill>
                <a:srgbClr val="FF0000"/>
              </a:solidFill>
            </a:endParaRPr>
          </a:p>
          <a:p>
            <a:pPr algn="l">
              <a:defRPr/>
            </a:pPr>
            <a:endParaRPr lang="sr-Latn-CS" b="1" dirty="0" smtClean="0">
              <a:solidFill>
                <a:schemeClr val="bg1"/>
              </a:solidFill>
            </a:endParaRPr>
          </a:p>
        </p:txBody>
      </p:sp>
      <p:pic>
        <p:nvPicPr>
          <p:cNvPr id="3" name="Picture 2" descr="sudjiski gr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2133600"/>
            <a:ext cx="1095375" cy="11620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5842337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sr-Cyrl-CS" sz="3000" b="1" dirty="0">
                <a:solidFill>
                  <a:srgbClr val="FF0000"/>
                </a:solidFill>
              </a:rPr>
              <a:t>Предавач:</a:t>
            </a:r>
          </a:p>
          <a:p>
            <a:pPr>
              <a:defRPr/>
            </a:pPr>
            <a:r>
              <a:rPr lang="sr-Cyrl-CS" sz="3000" b="1" dirty="0">
                <a:solidFill>
                  <a:srgbClr val="FF0000"/>
                </a:solidFill>
              </a:rPr>
              <a:t>Слободан Вишекруна</a:t>
            </a:r>
            <a:endParaRPr lang="en-US" sz="30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33600" y="2209800"/>
            <a:ext cx="4953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sr-Cyrl-C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</a:t>
            </a:r>
            <a:r>
              <a:rPr lang="sr-Cyrl-C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sr-Cyrl-C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Cyrl-CS" sz="4000" b="1" dirty="0" smtClean="0">
                <a:solidFill>
                  <a:srgbClr val="FF0000"/>
                </a:solidFill>
              </a:rPr>
              <a:t> “</a:t>
            </a:r>
            <a:r>
              <a:rPr lang="sr-Cyrl-C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ПАСИВНА ИГРА”</a:t>
            </a:r>
            <a:endParaRPr lang="sr-Cyrl-C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6" descr="rs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209800"/>
            <a:ext cx="1219200" cy="1219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sz="32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Знак упозорења је показан:</a:t>
            </a:r>
            <a:r>
              <a:rPr lang="sr-Latn-CS" dirty="0" smtClean="0"/>
              <a:t>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Cyrl-CS" sz="2800" b="1" smtClean="0">
                <a:solidFill>
                  <a:srgbClr val="FF0000"/>
                </a:solidFill>
              </a:rPr>
              <a:t>Судије: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sr-Cyrl-CS" sz="2800" b="1" smtClean="0">
                <a:solidFill>
                  <a:srgbClr val="FF0000"/>
                </a:solidFill>
              </a:rPr>
              <a:t>треба дозволити екипи која има лопту у поседу неко време да убрза игру</a:t>
            </a:r>
          </a:p>
          <a:p>
            <a:pPr eaLnBrk="1" hangingPunct="1">
              <a:buFont typeface="Wingdings" pitchFamily="2" charset="2"/>
              <a:buNone/>
            </a:pPr>
            <a:endParaRPr lang="sr-Cyrl-CS" sz="2000" b="1" smtClean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sr-Cyrl-CS" sz="2800" b="1" smtClean="0">
                <a:solidFill>
                  <a:srgbClr val="FF0000"/>
                </a:solidFill>
              </a:rPr>
              <a:t>упозореној екипи треба дозволити могућност да припреми тражену нападачку акцију према голу</a:t>
            </a:r>
          </a:p>
          <a:p>
            <a:pPr eaLnBrk="1" hangingPunct="1">
              <a:buFontTx/>
              <a:buNone/>
            </a:pPr>
            <a:endParaRPr lang="sr-Latn-CS" sz="2000" smtClean="0"/>
          </a:p>
          <a:p>
            <a:pPr eaLnBrk="1" hangingPunct="1">
              <a:buFont typeface="Wingdings" pitchFamily="2" charset="2"/>
              <a:buChar char="ü"/>
            </a:pPr>
            <a:r>
              <a:rPr lang="sr-Cyrl-CS" sz="2800" b="1" smtClean="0">
                <a:solidFill>
                  <a:srgbClr val="FF0000"/>
                </a:solidFill>
              </a:rPr>
              <a:t>ниво обучености у различитим узрасним категоријама се мора узети у обзир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457200"/>
            <a:ext cx="8382000" cy="5791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r-Latn-CS" sz="3600" b="1" dirty="0" smtClean="0">
                <a:solidFill>
                  <a:schemeClr val="accent2"/>
                </a:solidFill>
              </a:rPr>
              <a:t>   </a:t>
            </a:r>
            <a:r>
              <a:rPr lang="sr-Cyrl-CS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Када треба одузети лопту?</a:t>
            </a:r>
            <a:endParaRPr lang="sr-Cyrl-CS" sz="36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sr-Cyrl-CS" sz="2400" b="1" dirty="0" smtClean="0">
                <a:solidFill>
                  <a:srgbClr val="FF0000"/>
                </a:solidFill>
              </a:rPr>
              <a:t>кад екипа која има лопту у поседу не учини препознатљив покушај да дође у позицију да шутира на гол,</a:t>
            </a:r>
            <a:r>
              <a:rPr lang="sr-Cyrl-CS" sz="2400" b="1" dirty="0" smtClean="0">
                <a:solidFill>
                  <a:srgbClr val="0070C0"/>
                </a:solidFill>
              </a:rPr>
              <a:t>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sr-Cyrl-CS" sz="2400" b="1" dirty="0" smtClean="0">
                <a:solidFill>
                  <a:srgbClr val="0066FF"/>
                </a:solidFill>
              </a:rPr>
              <a:t>Лопту треба одузети у ситуацији када сте сигурни да неће бити упућен шут на гол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sr-Cyrl-CS" sz="2400" b="1" dirty="0" smtClean="0">
                <a:solidFill>
                  <a:srgbClr val="FF0000"/>
                </a:solidFill>
              </a:rPr>
              <a:t>Ко одузима лопту?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sr-Cyrl-CS" sz="2400" b="1" dirty="0" smtClean="0">
                <a:solidFill>
                  <a:srgbClr val="0066FF"/>
                </a:solidFill>
              </a:rPr>
              <a:t>један од судија досуђује пасивну игру</a:t>
            </a:r>
          </a:p>
          <a:p>
            <a:pPr eaLnBrk="1" hangingPunct="1">
              <a:buFontTx/>
              <a:buNone/>
            </a:pPr>
            <a:endParaRPr lang="sr-Cyrl-CS" sz="2400" b="1" dirty="0" smtClean="0">
              <a:solidFill>
                <a:srgbClr val="0066FF"/>
              </a:solidFill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sr-Cyrl-CS" sz="2400" b="1" dirty="0" smtClean="0">
                <a:solidFill>
                  <a:srgbClr val="FF0000"/>
                </a:solidFill>
              </a:rPr>
              <a:t>Лопта неће бити одузета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sr-Cyrl-CS" sz="2400" b="1" dirty="0" smtClean="0">
                <a:solidFill>
                  <a:srgbClr val="FF0000"/>
                </a:solidFill>
              </a:rPr>
              <a:t>кад:</a:t>
            </a:r>
            <a:endParaRPr lang="sr-Cyrl-CS" sz="2400" b="1" dirty="0" smtClean="0">
              <a:solidFill>
                <a:srgbClr val="008000"/>
              </a:solidFill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sr-Cyrl-CS" sz="2400" b="1" dirty="0" smtClean="0">
                <a:solidFill>
                  <a:srgbClr val="0066FF"/>
                </a:solidFill>
              </a:rPr>
              <a:t>нападач креће и у шанси је за шут на гол, 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sr-Cyrl-CS" sz="2400" b="1" dirty="0" smtClean="0">
                <a:solidFill>
                  <a:srgbClr val="0066FF"/>
                </a:solidFill>
              </a:rPr>
              <a:t>играч са лоптом “наговештава” да ће покушати да шутира на гол</a:t>
            </a:r>
            <a:r>
              <a:rPr lang="sr-Latn-CS" sz="2400" dirty="0" smtClean="0">
                <a:solidFill>
                  <a:srgbClr val="0070C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Cyrl-CS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 А Ж Њ А ! ! !</a:t>
            </a:r>
            <a:endParaRPr lang="sr-Latn-CS" sz="40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ts val="1200"/>
              </a:spcAft>
              <a:buFont typeface="Wingdings" pitchFamily="2" charset="2"/>
              <a:buChar char="Ø"/>
            </a:pPr>
            <a:r>
              <a:rPr lang="sr-Cyrl-CS" sz="2800" b="1" dirty="0" smtClean="0">
                <a:solidFill>
                  <a:srgbClr val="0066FF"/>
                </a:solidFill>
              </a:rPr>
              <a:t>Препознавање пасивне игре углавном није проблем код судија,</a:t>
            </a:r>
          </a:p>
          <a:p>
            <a:pPr eaLnBrk="1" hangingPunct="1">
              <a:spcAft>
                <a:spcPts val="1200"/>
              </a:spcAft>
              <a:buFont typeface="Wingdings" pitchFamily="2" charset="2"/>
              <a:buChar char="Ø"/>
            </a:pPr>
            <a:r>
              <a:rPr lang="sr-Cyrl-CS" sz="2800" b="1" dirty="0" smtClean="0">
                <a:solidFill>
                  <a:srgbClr val="0066FF"/>
                </a:solidFill>
              </a:rPr>
              <a:t>треба посебно обратити пажњу, да се</a:t>
            </a:r>
            <a:r>
              <a:rPr lang="sr-Cyrl-CS" sz="2800" b="1" dirty="0" smtClean="0">
                <a:solidFill>
                  <a:srgbClr val="0070C0"/>
                </a:solidFill>
              </a:rPr>
              <a:t> </a:t>
            </a:r>
            <a:r>
              <a:rPr lang="sr-Cyrl-CS" sz="2800" b="1" dirty="0" smtClean="0">
                <a:solidFill>
                  <a:srgbClr val="0066FF"/>
                </a:solidFill>
              </a:rPr>
              <a:t>сигнал за пасивну игру</a:t>
            </a:r>
            <a:r>
              <a:rPr lang="sr-Cyrl-CS" sz="2800" b="1" dirty="0" smtClean="0">
                <a:solidFill>
                  <a:srgbClr val="0070C0"/>
                </a:solidFill>
              </a:rPr>
              <a:t> </a:t>
            </a:r>
            <a:r>
              <a:rPr lang="sr-Latn-CS" sz="2800" b="1" dirty="0" smtClean="0">
                <a:solidFill>
                  <a:srgbClr val="0070C0"/>
                </a:solidFill>
              </a:rPr>
              <a:t/>
            </a:r>
            <a:br>
              <a:rPr lang="sr-Latn-CS" sz="2800" b="1" dirty="0" smtClean="0">
                <a:solidFill>
                  <a:srgbClr val="0070C0"/>
                </a:solidFill>
              </a:rPr>
            </a:br>
            <a:r>
              <a:rPr lang="sr-Cyrl-CS" sz="2800" b="1" dirty="0" smtClean="0">
                <a:solidFill>
                  <a:srgbClr val="0066FF"/>
                </a:solidFill>
              </a:rPr>
              <a:t>одмах након изведеног слободног бацања, </a:t>
            </a:r>
          </a:p>
          <a:p>
            <a:pPr eaLnBrk="1" hangingPunct="1">
              <a:spcAft>
                <a:spcPts val="1200"/>
              </a:spcAft>
              <a:buFont typeface="Wingdings" pitchFamily="2" charset="2"/>
              <a:buChar char="Ø"/>
            </a:pPr>
            <a:r>
              <a:rPr lang="sr-Cyrl-CS" sz="2800" b="1" dirty="0" smtClean="0">
                <a:solidFill>
                  <a:srgbClr val="0066FF"/>
                </a:solidFill>
              </a:rPr>
              <a:t>нападајућој екипи треба пружити време које је објективно довољно да створи прилику да упути шут на гол.</a:t>
            </a:r>
            <a:endParaRPr lang="sr-Latn-CS" sz="2800" b="1" dirty="0" smtClean="0">
              <a:solidFill>
                <a:srgbClr val="0066FF"/>
              </a:solidFill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5029200" y="3048000"/>
            <a:ext cx="3124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r-Cyrl-CS" sz="3600" b="1">
                <a:solidFill>
                  <a:srgbClr val="FF0000"/>
                </a:solidFill>
              </a:rPr>
              <a:t>не показује </a:t>
            </a:r>
            <a:endParaRPr lang="sr-Latn-CS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04800"/>
            <a:ext cx="7772400" cy="1470025"/>
          </a:xfrm>
        </p:spPr>
        <p:txBody>
          <a:bodyPr/>
          <a:lstStyle/>
          <a:p>
            <a:pPr eaLnBrk="1" hangingPunct="1"/>
            <a:r>
              <a:rPr lang="ru-RU" sz="4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Пасивна игра</a:t>
            </a:r>
            <a:endParaRPr lang="sr-Latn-CS" sz="48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1981200"/>
            <a:ext cx="7315200" cy="33528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rgbClr val="FF0000"/>
                </a:solidFill>
              </a:rPr>
              <a:t>Циљ: </a:t>
            </a:r>
          </a:p>
          <a:p>
            <a:pPr algn="l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sz="2800" b="1" dirty="0" smtClean="0">
                <a:solidFill>
                  <a:srgbClr val="FF0000"/>
                </a:solidFill>
              </a:rPr>
              <a:t>спречавање неа</a:t>
            </a:r>
            <a:r>
              <a:rPr lang="sr-Cyrl-CS" sz="2800" b="1" dirty="0" smtClean="0">
                <a:solidFill>
                  <a:srgbClr val="FF0000"/>
                </a:solidFill>
              </a:rPr>
              <a:t>тра</a:t>
            </a:r>
            <a:r>
              <a:rPr lang="ru-RU" sz="2800" b="1" dirty="0" smtClean="0">
                <a:solidFill>
                  <a:srgbClr val="FF0000"/>
                </a:solidFill>
              </a:rPr>
              <a:t>ктивне игре</a:t>
            </a:r>
            <a:endParaRPr lang="sr-Latn-CS" sz="2800" b="1" dirty="0" smtClean="0">
              <a:solidFill>
                <a:srgbClr val="FF0000"/>
              </a:solidFill>
            </a:endParaRPr>
          </a:p>
          <a:p>
            <a:pPr algn="l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sr-Cyrl-CS" sz="2800" b="1" dirty="0" smtClean="0">
                <a:solidFill>
                  <a:srgbClr val="FF0000"/>
                </a:solidFill>
              </a:rPr>
              <a:t>Убрзавање игре</a:t>
            </a:r>
          </a:p>
          <a:p>
            <a:pPr algn="l" eaLnBrk="1" hangingPunct="1">
              <a:lnSpc>
                <a:spcPct val="90000"/>
              </a:lnSpc>
            </a:pPr>
            <a:endParaRPr lang="ru-RU" sz="2800" b="1" dirty="0" smtClean="0">
              <a:solidFill>
                <a:srgbClr val="FF0000"/>
              </a:solidFill>
            </a:endParaRPr>
          </a:p>
          <a:p>
            <a:pPr algn="l" eaLnBrk="1" hangingPunct="1">
              <a:lnSpc>
                <a:spcPct val="90000"/>
              </a:lnSpc>
            </a:pPr>
            <a:r>
              <a:rPr lang="sr-Cyrl-CS" sz="2800" b="1" dirty="0" smtClean="0">
                <a:solidFill>
                  <a:srgbClr val="FF0000"/>
                </a:solidFill>
              </a:rPr>
              <a:t>Задатак с</a:t>
            </a:r>
            <a:r>
              <a:rPr lang="ru-RU" sz="2800" b="1" dirty="0" smtClean="0">
                <a:solidFill>
                  <a:srgbClr val="FF0000"/>
                </a:solidFill>
              </a:rPr>
              <a:t>удија:</a:t>
            </a:r>
          </a:p>
          <a:p>
            <a:pPr algn="l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sr-Cyrl-CS" sz="2800" b="1" dirty="0" smtClean="0">
                <a:solidFill>
                  <a:srgbClr val="FF0000"/>
                </a:solidFill>
              </a:rPr>
              <a:t>Препознати пасивну игру</a:t>
            </a:r>
          </a:p>
          <a:p>
            <a:pPr algn="l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sr-Cyrl-CS" sz="2800" b="1" dirty="0" smtClean="0">
                <a:solidFill>
                  <a:srgbClr val="FF0000"/>
                </a:solidFill>
              </a:rPr>
              <a:t>Прекинути пасивну игру екипе</a:t>
            </a:r>
            <a:endParaRPr lang="ru-RU" sz="2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ru-RU" sz="32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Како препознати пасивну игру</a:t>
            </a:r>
            <a:r>
              <a:rPr lang="sr-Latn-CS" sz="32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ru-RU" sz="2800" b="1" dirty="0" smtClean="0">
                <a:solidFill>
                  <a:srgbClr val="FF0000"/>
                </a:solidFill>
              </a:rPr>
              <a:t>екипа </a:t>
            </a:r>
            <a:r>
              <a:rPr lang="sr-Cyrl-CS" sz="2800" b="1" dirty="0" smtClean="0">
                <a:solidFill>
                  <a:srgbClr val="FF0000"/>
                </a:solidFill>
              </a:rPr>
              <a:t>води малом разликом</a:t>
            </a:r>
            <a:r>
              <a:rPr lang="ru-RU" sz="2800" b="1" dirty="0" smtClean="0">
                <a:solidFill>
                  <a:srgbClr val="FF0000"/>
                </a:solidFill>
              </a:rPr>
              <a:t> пред крај утакмице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Char char="Ø"/>
            </a:pPr>
            <a:endParaRPr lang="sr-Latn-CS" sz="2800" b="1" dirty="0" smtClean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en-US" sz="2800" b="1" dirty="0" err="1" smtClean="0">
                <a:solidFill>
                  <a:srgbClr val="FF0000"/>
                </a:solidFill>
              </a:rPr>
              <a:t>екип</a:t>
            </a:r>
            <a:r>
              <a:rPr lang="sr-Cyrl-CS" sz="2800" b="1" dirty="0" smtClean="0">
                <a:solidFill>
                  <a:srgbClr val="FF0000"/>
                </a:solidFill>
              </a:rPr>
              <a:t>а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sr-Cyrl-CS" sz="2800" b="1" dirty="0" smtClean="0">
                <a:solidFill>
                  <a:srgbClr val="FF0000"/>
                </a:solidFill>
              </a:rPr>
              <a:t>има искљученог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играч</a:t>
            </a:r>
            <a:r>
              <a:rPr lang="sr-Cyrl-CS" sz="2800" b="1" dirty="0" smtClean="0">
                <a:solidFill>
                  <a:srgbClr val="FF0000"/>
                </a:solidFill>
              </a:rPr>
              <a:t>а или више њих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Char char="Ø"/>
            </a:pPr>
            <a:endParaRPr lang="sr-Latn-CS" sz="2800" b="1" dirty="0" smtClean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ru-RU" sz="2800" b="1" dirty="0" smtClean="0">
                <a:solidFill>
                  <a:srgbClr val="FF0000"/>
                </a:solidFill>
              </a:rPr>
              <a:t>одбрана</a:t>
            </a:r>
            <a:r>
              <a:rPr lang="sr-Cyrl-CS" sz="2800" b="1" dirty="0" smtClean="0">
                <a:solidFill>
                  <a:srgbClr val="FF0000"/>
                </a:solidFill>
              </a:rPr>
              <a:t> противничке</a:t>
            </a:r>
            <a:r>
              <a:rPr lang="ru-RU" sz="2800" b="1" dirty="0" smtClean="0">
                <a:solidFill>
                  <a:srgbClr val="FF0000"/>
                </a:solidFill>
              </a:rPr>
              <a:t> екипе надмоћнија</a:t>
            </a:r>
            <a:endParaRPr lang="sr-Latn-CS" sz="28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/>
          <a:lstStyle/>
          <a:p>
            <a:pPr eaLnBrk="1" hangingPunct="1"/>
            <a:r>
              <a:rPr lang="sr-Latn-CS" sz="32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32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оказатељи </a:t>
            </a:r>
            <a:r>
              <a:rPr lang="sr-Cyrl-CS" sz="32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пасивне игре</a:t>
            </a:r>
            <a:r>
              <a:rPr lang="ru-RU" sz="32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ru-RU" dirty="0" smtClean="0"/>
              <a:t> </a:t>
            </a:r>
            <a:endParaRPr lang="sr-Latn-C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533400"/>
            <a:ext cx="876300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180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sr-Latn-CS" sz="2400" b="1" dirty="0" smtClean="0">
                <a:solidFill>
                  <a:srgbClr val="FF0000"/>
                </a:solidFill>
              </a:rPr>
              <a:t>K</a:t>
            </a:r>
            <a:r>
              <a:rPr lang="ru-RU" sz="2400" b="1" dirty="0" smtClean="0">
                <a:solidFill>
                  <a:srgbClr val="FF0000"/>
                </a:solidFill>
              </a:rPr>
              <a:t>ада се замене врше споро </a:t>
            </a:r>
          </a:p>
          <a:p>
            <a:pPr eaLnBrk="1" hangingPunct="1">
              <a:lnSpc>
                <a:spcPct val="80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sr-Latn-CS" sz="2400" b="1" dirty="0" smtClean="0">
                <a:solidFill>
                  <a:srgbClr val="FF0000"/>
                </a:solidFill>
              </a:rPr>
              <a:t>K</a:t>
            </a:r>
            <a:r>
              <a:rPr lang="sr-Cyrl-CS" sz="2400" b="1" dirty="0" smtClean="0">
                <a:solidFill>
                  <a:srgbClr val="FF0000"/>
                </a:solidFill>
              </a:rPr>
              <a:t>ада екипа споро прелази у фазу напада</a:t>
            </a:r>
            <a:r>
              <a:rPr lang="sr-Latn-CS" sz="2400" b="1" dirty="0" smtClean="0">
                <a:solidFill>
                  <a:srgbClr val="FF0000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FF0000"/>
                </a:solidFill>
              </a:rPr>
              <a:t>Стајање играча са лоптом око средине терена чекајући да се обави замена</a:t>
            </a:r>
            <a:r>
              <a:rPr lang="sr-Latn-CS" sz="2400" b="1" dirty="0" smtClean="0">
                <a:solidFill>
                  <a:srgbClr val="FF0000"/>
                </a:solidFill>
              </a:rPr>
              <a:t>,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FF0000"/>
                </a:solidFill>
              </a:rPr>
              <a:t>Одлагање извођења слободног бацања од стране играча (претварајући се да не зна које је право место за извођење)</a:t>
            </a:r>
            <a:endParaRPr lang="sr-Latn-CS" sz="24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sr-Cyrl-CS" sz="2400" b="1" dirty="0" smtClean="0">
                <a:solidFill>
                  <a:srgbClr val="FF0000"/>
                </a:solidFill>
              </a:rPr>
              <a:t>П</a:t>
            </a:r>
            <a:r>
              <a:rPr lang="ru-RU" sz="2400" b="1" dirty="0" smtClean="0">
                <a:solidFill>
                  <a:srgbClr val="FF0000"/>
                </a:solidFill>
              </a:rPr>
              <a:t>о</a:t>
            </a:r>
            <a:r>
              <a:rPr lang="sr-Cyrl-CS" sz="2400" b="1" dirty="0" smtClean="0">
                <a:solidFill>
                  <a:srgbClr val="FF0000"/>
                </a:solidFill>
              </a:rPr>
              <a:t>ч</a:t>
            </a:r>
            <a:r>
              <a:rPr lang="ru-RU" sz="2400" b="1" dirty="0" smtClean="0">
                <a:solidFill>
                  <a:srgbClr val="FF0000"/>
                </a:solidFill>
              </a:rPr>
              <a:t>етно бацање (споро додавање лопте од стране голмана, намерно неправил</a:t>
            </a:r>
            <a:r>
              <a:rPr lang="sr-Cyrl-CS" sz="2400" b="1" dirty="0" smtClean="0">
                <a:solidFill>
                  <a:srgbClr val="FF0000"/>
                </a:solidFill>
              </a:rPr>
              <a:t>н</a:t>
            </a:r>
            <a:r>
              <a:rPr lang="ru-RU" sz="2400" b="1" dirty="0" smtClean="0">
                <a:solidFill>
                  <a:srgbClr val="FF0000"/>
                </a:solidFill>
              </a:rPr>
              <a:t>о додавање лопте на средину)</a:t>
            </a:r>
            <a:endParaRPr lang="sr-Latn-CS" sz="24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sr-Cyrl-CS" sz="2400" b="1" dirty="0" smtClean="0">
                <a:solidFill>
                  <a:srgbClr val="FF0000"/>
                </a:solidFill>
              </a:rPr>
              <a:t>В</a:t>
            </a:r>
            <a:r>
              <a:rPr lang="en-US" sz="2400" b="1" dirty="0" err="1" smtClean="0">
                <a:solidFill>
                  <a:srgbClr val="FF0000"/>
                </a:solidFill>
              </a:rPr>
              <a:t>ођење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лопте</a:t>
            </a:r>
            <a:r>
              <a:rPr lang="en-US" sz="2400" b="1" dirty="0" smtClean="0">
                <a:solidFill>
                  <a:srgbClr val="FF0000"/>
                </a:solidFill>
              </a:rPr>
              <a:t> у </a:t>
            </a:r>
            <a:r>
              <a:rPr lang="en-US" sz="2400" b="1" dirty="0" err="1" smtClean="0">
                <a:solidFill>
                  <a:srgbClr val="FF0000"/>
                </a:solidFill>
              </a:rPr>
              <a:t>месту</a:t>
            </a:r>
            <a:r>
              <a:rPr lang="en-US" sz="2400" b="1" dirty="0" smtClean="0">
                <a:solidFill>
                  <a:srgbClr val="FF0000"/>
                </a:solidFill>
              </a:rPr>
              <a:t>;</a:t>
            </a:r>
            <a:endParaRPr lang="sr-Latn-CS" sz="2400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spcAft>
                <a:spcPts val="1000"/>
              </a:spcAft>
              <a:buFont typeface="Wingdings" pitchFamily="2" charset="2"/>
              <a:buChar char="Ø"/>
            </a:pPr>
            <a:r>
              <a:rPr lang="ru-RU" sz="2400" b="1" dirty="0" smtClean="0">
                <a:solidFill>
                  <a:srgbClr val="FF0000"/>
                </a:solidFill>
              </a:rPr>
              <a:t>Враћање лопте на сопствену половину терена, иако противнички играчи не </a:t>
            </a:r>
            <a:r>
              <a:rPr lang="sr-Cyrl-CS" sz="2400" b="1" dirty="0" smtClean="0">
                <a:solidFill>
                  <a:srgbClr val="FF0000"/>
                </a:solidFill>
              </a:rPr>
              <a:t>врше никакав притисак</a:t>
            </a:r>
            <a:r>
              <a:rPr lang="ru-RU" sz="2400" b="1" dirty="0" smtClean="0">
                <a:solidFill>
                  <a:srgbClr val="FF0000"/>
                </a:solidFill>
              </a:rPr>
              <a:t>.</a:t>
            </a:r>
            <a:endParaRPr lang="sr-Latn-C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0"/>
            <a:ext cx="7620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CS" sz="2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 А С И В Н А   И Г Р А</a:t>
            </a:r>
            <a:endParaRPr lang="sr-Latn-CS" sz="260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" name="Content Placeholder 5" descr="Pasivna igra tokom meca.jpg"/>
          <p:cNvPicPr>
            <a:picLocks noGrp="1" noChangeAspect="1"/>
          </p:cNvPicPr>
          <p:nvPr>
            <p:ph idx="1"/>
          </p:nvPr>
        </p:nvPicPr>
        <p:blipFill>
          <a:blip r:embed="rId2"/>
          <a:srcRect t="12466"/>
          <a:stretch>
            <a:fillRect/>
          </a:stretch>
        </p:blipFill>
        <p:spPr>
          <a:xfrm>
            <a:off x="304800" y="1295400"/>
            <a:ext cx="8458200" cy="53282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609600" y="392668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CS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ПРИЛИКОМ СПОРЕ ИЗМЕНЕ ИГРАЧА</a:t>
            </a:r>
            <a:endParaRPr lang="sr-Latn-CS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229600" cy="944563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rgbClr val="FF0000"/>
                </a:solidFill>
              </a:rPr>
              <a:t>Како се показује знак упозорења</a:t>
            </a:r>
            <a:r>
              <a:rPr lang="sr-Cyrl-CS" sz="3600" b="1" dirty="0" smtClean="0">
                <a:solidFill>
                  <a:srgbClr val="FF0000"/>
                </a:solidFill>
              </a:rPr>
              <a:t>?</a:t>
            </a:r>
            <a:endParaRPr lang="sr-Latn-CS" sz="3200" b="1" dirty="0" smtClean="0">
              <a:solidFill>
                <a:srgbClr val="FF0000"/>
              </a:solidFill>
            </a:endParaRPr>
          </a:p>
        </p:txBody>
      </p:sp>
      <p:pic>
        <p:nvPicPr>
          <p:cNvPr id="4" name="Picture 3" descr="Passive pla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600200"/>
            <a:ext cx="4038600" cy="4038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Passive play 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1676400"/>
            <a:ext cx="3328592" cy="381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b="1" smtClean="0">
                <a:solidFill>
                  <a:srgbClr val="FF0000"/>
                </a:solidFill>
              </a:rPr>
              <a:t>Судија :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b="1" smtClean="0">
                <a:solidFill>
                  <a:srgbClr val="0066FF"/>
                </a:solidFill>
              </a:rPr>
              <a:t>(у пољу или код гола) препозна пасивну игру, </a:t>
            </a:r>
            <a:endParaRPr lang="sr-Cyrl-CS" b="1" smtClean="0">
              <a:solidFill>
                <a:srgbClr val="0066FF"/>
              </a:solidFill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sr-Cyrl-CS" b="1" smtClean="0">
                <a:solidFill>
                  <a:srgbClr val="0066FF"/>
                </a:solidFill>
              </a:rPr>
              <a:t>П</a:t>
            </a:r>
            <a:r>
              <a:rPr lang="ru-RU" b="1" smtClean="0">
                <a:solidFill>
                  <a:srgbClr val="0066FF"/>
                </a:solidFill>
              </a:rPr>
              <a:t>одиже руку (сигнализација бр. 1</a:t>
            </a:r>
            <a:r>
              <a:rPr lang="sr-Cyrl-CS" b="1" smtClean="0">
                <a:solidFill>
                  <a:srgbClr val="0066FF"/>
                </a:solidFill>
              </a:rPr>
              <a:t>7</a:t>
            </a:r>
            <a:r>
              <a:rPr lang="ru-RU" b="1" smtClean="0">
                <a:solidFill>
                  <a:srgbClr val="0066FF"/>
                </a:solidFill>
              </a:rPr>
              <a:t>)</a:t>
            </a:r>
            <a:r>
              <a:rPr lang="sr-Cyrl-CS" b="1" smtClean="0">
                <a:solidFill>
                  <a:srgbClr val="0066FF"/>
                </a:solidFill>
              </a:rPr>
              <a:t> упозоравајући екипу да убрза игру и упути шут на гол</a:t>
            </a:r>
            <a:endParaRPr lang="ru-RU" b="1" smtClean="0">
              <a:solidFill>
                <a:srgbClr val="0066FF"/>
              </a:solidFill>
            </a:endParaRPr>
          </a:p>
          <a:p>
            <a:pPr eaLnBrk="1" hangingPunct="1">
              <a:buFontTx/>
              <a:buNone/>
            </a:pPr>
            <a:endParaRPr lang="en-US" sz="2400" b="1" smtClean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r>
              <a:rPr lang="ru-RU" b="1" smtClean="0">
                <a:solidFill>
                  <a:srgbClr val="FF0000"/>
                </a:solidFill>
              </a:rPr>
              <a:t>Други судија: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b="1" smtClean="0">
                <a:solidFill>
                  <a:srgbClr val="0066FF"/>
                </a:solidFill>
              </a:rPr>
              <a:t>(у пољу или код гола) прихвата и </a:t>
            </a:r>
            <a:r>
              <a:rPr lang="sr-Cyrl-CS" b="1" smtClean="0">
                <a:solidFill>
                  <a:srgbClr val="0066FF"/>
                </a:solidFill>
              </a:rPr>
              <a:t>показује</a:t>
            </a:r>
            <a:r>
              <a:rPr lang="ru-RU" b="1" smtClean="0">
                <a:solidFill>
                  <a:srgbClr val="0066FF"/>
                </a:solidFill>
              </a:rPr>
              <a:t> знак</a:t>
            </a:r>
            <a:r>
              <a:rPr lang="sr-Cyrl-CS" b="1" smtClean="0">
                <a:solidFill>
                  <a:srgbClr val="0066FF"/>
                </a:solidFill>
              </a:rPr>
              <a:t> упозорења</a:t>
            </a:r>
            <a:endParaRPr lang="en-US" b="1" smtClean="0">
              <a:solidFill>
                <a:srgbClr val="00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4102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sr-Cyrl-CS" sz="2800" b="1" smtClean="0">
                <a:solidFill>
                  <a:srgbClr val="0066FF"/>
                </a:solidFill>
              </a:rPr>
              <a:t>да </a:t>
            </a:r>
            <a:r>
              <a:rPr lang="ru-RU" sz="2800" b="1" smtClean="0">
                <a:solidFill>
                  <a:srgbClr val="0066FF"/>
                </a:solidFill>
              </a:rPr>
              <a:t>екипа </a:t>
            </a:r>
            <a:r>
              <a:rPr lang="sr-Cyrl-CS" sz="2800" b="1" smtClean="0">
                <a:solidFill>
                  <a:srgbClr val="0066FF"/>
                </a:solidFill>
              </a:rPr>
              <a:t>која има у поседу</a:t>
            </a:r>
            <a:r>
              <a:rPr lang="ru-RU" sz="2800" b="1" smtClean="0">
                <a:solidFill>
                  <a:srgbClr val="0066FF"/>
                </a:solidFill>
              </a:rPr>
              <a:t> лопт</a:t>
            </a:r>
            <a:r>
              <a:rPr lang="sr-Cyrl-CS" sz="2800" b="1" smtClean="0">
                <a:solidFill>
                  <a:srgbClr val="0066FF"/>
                </a:solidFill>
              </a:rPr>
              <a:t>у </a:t>
            </a:r>
            <a:r>
              <a:rPr lang="ru-RU" sz="2800" b="1" smtClean="0">
                <a:solidFill>
                  <a:srgbClr val="0066FF"/>
                </a:solidFill>
              </a:rPr>
              <a:t>покуша да </a:t>
            </a:r>
            <a:r>
              <a:rPr lang="sr-Cyrl-CS" sz="2800" b="1" smtClean="0">
                <a:solidFill>
                  <a:srgbClr val="0066FF"/>
                </a:solidFill>
              </a:rPr>
              <a:t>створи</a:t>
            </a:r>
            <a:r>
              <a:rPr lang="ru-RU" sz="2800" b="1" smtClean="0">
                <a:solidFill>
                  <a:srgbClr val="0066FF"/>
                </a:solidFill>
              </a:rPr>
              <a:t> прилику за постизање гола</a:t>
            </a:r>
            <a:endParaRPr lang="sr-Cyrl-CS" sz="2800" b="1" smtClean="0">
              <a:solidFill>
                <a:srgbClr val="0066FF"/>
              </a:solidFill>
            </a:endParaRPr>
          </a:p>
          <a:p>
            <a:pPr eaLnBrk="1" hangingPunct="1">
              <a:buFontTx/>
              <a:buNone/>
            </a:pPr>
            <a:r>
              <a:rPr lang="ru-RU" b="1" smtClean="0">
                <a:solidFill>
                  <a:srgbClr val="FF0000"/>
                </a:solidFill>
              </a:rPr>
              <a:t>Сигнал</a:t>
            </a:r>
            <a:r>
              <a:rPr lang="sr-Cyrl-CS" b="1" smtClean="0">
                <a:solidFill>
                  <a:srgbClr val="FF0000"/>
                </a:solidFill>
              </a:rPr>
              <a:t> упозорења траје док</a:t>
            </a:r>
            <a:r>
              <a:rPr lang="ru-RU" b="1" smtClean="0">
                <a:solidFill>
                  <a:srgbClr val="FF0000"/>
                </a:solidFill>
              </a:rPr>
              <a:t>:</a:t>
            </a:r>
            <a:r>
              <a:rPr lang="sr-Latn-CS" smtClean="0">
                <a:solidFill>
                  <a:srgbClr val="FF0000"/>
                </a:solidFill>
              </a:rPr>
              <a:t> </a:t>
            </a:r>
            <a:endParaRPr lang="sr-Cyrl-CS" smtClean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en-US" sz="2800" b="1" smtClean="0">
                <a:solidFill>
                  <a:srgbClr val="0066FF"/>
                </a:solidFill>
              </a:rPr>
              <a:t>се напад не заврши</a:t>
            </a:r>
            <a:endParaRPr lang="ru-RU" sz="2800" b="1" smtClean="0">
              <a:solidFill>
                <a:srgbClr val="0066FF"/>
              </a:solidFill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ru-RU" sz="2800" b="1" smtClean="0">
                <a:solidFill>
                  <a:srgbClr val="0066FF"/>
                </a:solidFill>
              </a:rPr>
              <a:t>знак упозорења не </a:t>
            </a:r>
            <a:r>
              <a:rPr lang="sr-Cyrl-CS" sz="2800" b="1" smtClean="0">
                <a:solidFill>
                  <a:srgbClr val="0066FF"/>
                </a:solidFill>
              </a:rPr>
              <a:t>престане да</a:t>
            </a:r>
            <a:r>
              <a:rPr lang="ru-RU" sz="2800" b="1" smtClean="0">
                <a:solidFill>
                  <a:srgbClr val="0066FF"/>
                </a:solidFill>
              </a:rPr>
              <a:t> важи</a:t>
            </a:r>
          </a:p>
          <a:p>
            <a:pPr eaLnBrk="1" hangingPunct="1">
              <a:buFontTx/>
              <a:buNone/>
            </a:pPr>
            <a:r>
              <a:rPr lang="ru-RU" b="1" smtClean="0">
                <a:solidFill>
                  <a:srgbClr val="FF0000"/>
                </a:solidFill>
              </a:rPr>
              <a:t>Када почиње напад?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800" b="1" smtClean="0">
                <a:solidFill>
                  <a:srgbClr val="0066FF"/>
                </a:solidFill>
              </a:rPr>
              <a:t>оног тренутка када </a:t>
            </a:r>
            <a:r>
              <a:rPr lang="sr-Cyrl-CS" sz="2800" b="1" smtClean="0">
                <a:solidFill>
                  <a:srgbClr val="0066FF"/>
                </a:solidFill>
              </a:rPr>
              <a:t>лопта дође у</a:t>
            </a:r>
            <a:r>
              <a:rPr lang="ru-RU" sz="2800" b="1" smtClean="0">
                <a:solidFill>
                  <a:srgbClr val="0066FF"/>
                </a:solidFill>
              </a:rPr>
              <a:t> посед екипе,</a:t>
            </a:r>
          </a:p>
          <a:p>
            <a:pPr eaLnBrk="1" hangingPunct="1">
              <a:buFontTx/>
              <a:buNone/>
            </a:pPr>
            <a:r>
              <a:rPr lang="ru-RU" b="1" smtClean="0">
                <a:solidFill>
                  <a:srgbClr val="FF0000"/>
                </a:solidFill>
              </a:rPr>
              <a:t>Када се завршава напад?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2800" b="1" smtClean="0">
                <a:solidFill>
                  <a:srgbClr val="0066FF"/>
                </a:solidFill>
              </a:rPr>
              <a:t>када екипа постигне гол или изгуби лопту</a:t>
            </a:r>
            <a:endParaRPr lang="sr-Latn-CS" smtClean="0">
              <a:solidFill>
                <a:srgbClr val="0066FF"/>
              </a:solidFill>
            </a:endParaRPr>
          </a:p>
        </p:txBody>
      </p:sp>
      <p:sp>
        <p:nvSpPr>
          <p:cNvPr id="8195" name="Title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eaLnBrk="1" hangingPunct="1"/>
            <a:r>
              <a:rPr lang="sr-Cyrl-CS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</a:t>
            </a:r>
            <a:r>
              <a:rPr lang="sr-Cyrl-CS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је циљ знака упозорења?</a:t>
            </a:r>
            <a:endParaRPr lang="en-US" sz="40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pPr eaLnBrk="1" hangingPunct="1"/>
            <a:r>
              <a:rPr lang="ru-RU" sz="2800" b="1" u="sng" dirty="0" smtClean="0">
                <a:solidFill>
                  <a:schemeClr val="hlink"/>
                </a:solidFill>
              </a:rPr>
              <a:t/>
            </a:r>
            <a:br>
              <a:rPr lang="ru-RU" sz="2800" b="1" u="sng" dirty="0" smtClean="0">
                <a:solidFill>
                  <a:schemeClr val="hlink"/>
                </a:solidFill>
              </a:rPr>
            </a:br>
            <a:r>
              <a:rPr lang="ru-RU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ПРЕСТАНАК  ЗНАКА  УПОЗОРЕЊА:</a:t>
            </a:r>
            <a:r>
              <a:rPr lang="sr-Latn-CS" sz="28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953000"/>
          </a:xfrm>
        </p:spPr>
        <p:txBody>
          <a:bodyPr/>
          <a:lstStyle/>
          <a:p>
            <a:pPr marL="625475" lvl="1" indent="-503238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smtClean="0">
                <a:solidFill>
                  <a:srgbClr val="0066FF"/>
                </a:solidFill>
              </a:rPr>
              <a:t>екипа </a:t>
            </a:r>
            <a:r>
              <a:rPr lang="sr-Cyrl-CS" smtClean="0">
                <a:solidFill>
                  <a:srgbClr val="0066FF"/>
                </a:solidFill>
              </a:rPr>
              <a:t>са лоптом </a:t>
            </a:r>
            <a:r>
              <a:rPr lang="ru-RU" smtClean="0">
                <a:solidFill>
                  <a:srgbClr val="0066FF"/>
                </a:solidFill>
              </a:rPr>
              <a:t>шутира на гол, </a:t>
            </a:r>
            <a:r>
              <a:rPr lang="ru-RU" u="sng" smtClean="0">
                <a:solidFill>
                  <a:srgbClr val="0066FF"/>
                </a:solidFill>
              </a:rPr>
              <a:t>лопта након одбијања од голмана или гола долази опет у посед те екипе</a:t>
            </a:r>
          </a:p>
          <a:p>
            <a:pPr marL="625475" lvl="1" indent="-503238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b="1" smtClean="0">
                <a:solidFill>
                  <a:srgbClr val="FF0000"/>
                </a:solidFill>
              </a:rPr>
              <a:t>Када лопта удари у блок и врати се нападајућој екипи, знак за пасивну игру важи</a:t>
            </a:r>
          </a:p>
          <a:p>
            <a:pPr marL="625475" lvl="1" indent="-503238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ru-RU" smtClean="0">
                <a:solidFill>
                  <a:srgbClr val="0066FF"/>
                </a:solidFill>
              </a:rPr>
              <a:t>играч или службено лице екипе у одбрани добије </a:t>
            </a:r>
            <a:r>
              <a:rPr lang="ru-RU" u="sng" smtClean="0">
                <a:solidFill>
                  <a:srgbClr val="0066FF"/>
                </a:solidFill>
              </a:rPr>
              <a:t>прогресивну казну</a:t>
            </a:r>
            <a:r>
              <a:rPr lang="ru-RU" smtClean="0">
                <a:solidFill>
                  <a:srgbClr val="0066FF"/>
                </a:solidFill>
              </a:rPr>
              <a:t> , због прекршаја или неспортског понашања.</a:t>
            </a:r>
            <a:endParaRPr lang="sr-Cyrl-CS" smtClean="0">
              <a:solidFill>
                <a:srgbClr val="0066FF"/>
              </a:solidFill>
            </a:endParaRPr>
          </a:p>
          <a:p>
            <a:pPr marL="625475" lvl="1" indent="-503238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ru-RU" smtClean="0">
                <a:solidFill>
                  <a:srgbClr val="FF0000"/>
                </a:solidFill>
              </a:rPr>
              <a:t>Екипи </a:t>
            </a:r>
            <a:r>
              <a:rPr lang="sr-Cyrl-CS" smtClean="0">
                <a:solidFill>
                  <a:srgbClr val="FF0000"/>
                </a:solidFill>
              </a:rPr>
              <a:t>са лоптом </a:t>
            </a:r>
            <a:r>
              <a:rPr lang="ru-RU" smtClean="0">
                <a:solidFill>
                  <a:srgbClr val="FF0000"/>
                </a:solidFill>
              </a:rPr>
              <a:t>у поседу, мора бити дозвољена нова фаза изградње напада</a:t>
            </a:r>
            <a:r>
              <a:rPr lang="ru-RU" smtClean="0">
                <a:solidFill>
                  <a:srgbClr val="008000"/>
                </a:solidFill>
              </a:rPr>
              <a:t>.</a:t>
            </a:r>
            <a:r>
              <a:rPr lang="sr-Latn-C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347</TotalTime>
  <Words>507</Words>
  <Application>Microsoft Office PowerPoint</Application>
  <PresentationFormat>On-screen Show 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Slide 1</vt:lpstr>
      <vt:lpstr>Пасивна игра</vt:lpstr>
      <vt:lpstr>Како препознати пасивну игру: </vt:lpstr>
      <vt:lpstr>Показатељи пасивне игре: </vt:lpstr>
      <vt:lpstr>Slide 5</vt:lpstr>
      <vt:lpstr>Како се показује знак упозорења?</vt:lpstr>
      <vt:lpstr>Slide 7</vt:lpstr>
      <vt:lpstr>Шта је циљ знака упозорења?</vt:lpstr>
      <vt:lpstr> ПРЕСТАНАК  ЗНАКА  УПОЗОРЕЊА: </vt:lpstr>
      <vt:lpstr>Знак упозорења је показан: </vt:lpstr>
      <vt:lpstr>Slide 11</vt:lpstr>
      <vt:lpstr>П А Ж Њ А ! ! !</vt:lpstr>
    </vt:vector>
  </TitlesOfParts>
  <Company>RSV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Примена правила у вези са пасивном игром</dc:title>
  <dc:creator>Ivan Mandić</dc:creator>
  <cp:lastModifiedBy>Windows User</cp:lastModifiedBy>
  <cp:revision>70</cp:revision>
  <dcterms:created xsi:type="dcterms:W3CDTF">2011-05-23T20:08:38Z</dcterms:created>
  <dcterms:modified xsi:type="dcterms:W3CDTF">2012-07-02T10:17:19Z</dcterms:modified>
</cp:coreProperties>
</file>